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60"/>
  </p:notesMasterIdLst>
  <p:handoutMasterIdLst>
    <p:handoutMasterId r:id="rId61"/>
  </p:handoutMasterIdLst>
  <p:sldIdLst>
    <p:sldId id="383" r:id="rId2"/>
    <p:sldId id="378" r:id="rId3"/>
    <p:sldId id="345" r:id="rId4"/>
    <p:sldId id="272" r:id="rId5"/>
    <p:sldId id="326" r:id="rId6"/>
    <p:sldId id="267" r:id="rId7"/>
    <p:sldId id="379" r:id="rId8"/>
    <p:sldId id="380" r:id="rId9"/>
    <p:sldId id="327" r:id="rId10"/>
    <p:sldId id="382" r:id="rId11"/>
    <p:sldId id="357" r:id="rId12"/>
    <p:sldId id="358" r:id="rId13"/>
    <p:sldId id="373" r:id="rId14"/>
    <p:sldId id="377" r:id="rId15"/>
    <p:sldId id="372" r:id="rId16"/>
    <p:sldId id="344" r:id="rId17"/>
    <p:sldId id="375" r:id="rId18"/>
    <p:sldId id="385" r:id="rId19"/>
    <p:sldId id="315" r:id="rId20"/>
    <p:sldId id="313" r:id="rId21"/>
    <p:sldId id="381" r:id="rId22"/>
    <p:sldId id="361" r:id="rId23"/>
    <p:sldId id="362" r:id="rId24"/>
    <p:sldId id="363" r:id="rId25"/>
    <p:sldId id="364" r:id="rId26"/>
    <p:sldId id="365" r:id="rId27"/>
    <p:sldId id="366" r:id="rId28"/>
    <p:sldId id="367" r:id="rId29"/>
    <p:sldId id="369" r:id="rId30"/>
    <p:sldId id="370" r:id="rId31"/>
    <p:sldId id="384" r:id="rId32"/>
    <p:sldId id="321" r:id="rId33"/>
    <p:sldId id="376" r:id="rId34"/>
    <p:sldId id="316" r:id="rId35"/>
    <p:sldId id="388" r:id="rId36"/>
    <p:sldId id="340" r:id="rId37"/>
    <p:sldId id="317" r:id="rId38"/>
    <p:sldId id="331" r:id="rId39"/>
    <p:sldId id="332" r:id="rId40"/>
    <p:sldId id="333" r:id="rId41"/>
    <p:sldId id="341" r:id="rId42"/>
    <p:sldId id="342" r:id="rId43"/>
    <p:sldId id="343" r:id="rId44"/>
    <p:sldId id="389" r:id="rId45"/>
    <p:sldId id="334" r:id="rId46"/>
    <p:sldId id="335" r:id="rId47"/>
    <p:sldId id="336" r:id="rId48"/>
    <p:sldId id="352" r:id="rId49"/>
    <p:sldId id="349" r:id="rId50"/>
    <p:sldId id="390" r:id="rId51"/>
    <p:sldId id="386" r:id="rId52"/>
    <p:sldId id="350" r:id="rId53"/>
    <p:sldId id="351" r:id="rId54"/>
    <p:sldId id="391" r:id="rId55"/>
    <p:sldId id="392" r:id="rId56"/>
    <p:sldId id="387" r:id="rId57"/>
    <p:sldId id="311" r:id="rId58"/>
    <p:sldId id="359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2" d="100"/>
          <a:sy n="102" d="100"/>
        </p:scale>
        <p:origin x="-5250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901637-4170-429B-9A80-565B2EEBB04D}" type="datetimeFigureOut">
              <a:rPr lang="en-US" smtClean="0"/>
              <a:pPr/>
              <a:t>8/21/2015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8254CA-A16A-4F4C-9A3C-3DB2EF7A69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6252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E6DDF8-726C-4B7B-AFB1-228AEDB930F8}" type="datetimeFigureOut">
              <a:rPr lang="en-US" smtClean="0"/>
              <a:pPr/>
              <a:t>8/21/2015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768C3D-587E-425C-960A-5145702417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035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8/21/2015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8/21/2015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8/21/2015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8/21/2015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damerb\Desktop\SID\1080p_scene3-IcyAsteroid-Capture-Fuel.avi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828800"/>
            <a:ext cx="5791200" cy="8382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2"/>
                </a:solidFill>
              </a:rPr>
              <a:t>Part One…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981200" y="3124200"/>
            <a:ext cx="6477000" cy="990600"/>
          </a:xfrm>
          <a:prstGeom prst="rect">
            <a:avLst/>
          </a:prstGeom>
        </p:spPr>
        <p:txBody>
          <a:bodyPr vert="horz" lIns="100584" tIns="4572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None/>
              <a:tabLst/>
              <a:defRPr/>
            </a:pPr>
            <a:r>
              <a:rPr lang="en-US" sz="4400" dirty="0" smtClean="0">
                <a:solidFill>
                  <a:srgbClr val="FF0000"/>
                </a:solidFill>
              </a:rPr>
              <a:t>One Small Step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828800"/>
            <a:ext cx="5791200" cy="8382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2"/>
                </a:solidFill>
              </a:rPr>
              <a:t>Part Two…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981200" y="3124200"/>
            <a:ext cx="6477000" cy="990600"/>
          </a:xfrm>
          <a:prstGeom prst="rect">
            <a:avLst/>
          </a:prstGeom>
        </p:spPr>
        <p:txBody>
          <a:bodyPr vert="horz" lIns="100584" tIns="4572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None/>
              <a:tabLst/>
              <a:defRPr/>
            </a:pPr>
            <a:r>
              <a:rPr lang="en-US" sz="4400" noProof="0" dirty="0" smtClean="0">
                <a:solidFill>
                  <a:srgbClr val="FF0000"/>
                </a:solidFill>
              </a:rPr>
              <a:t>The Next Step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772400" cy="762000"/>
          </a:xfrm>
        </p:spPr>
        <p:txBody>
          <a:bodyPr/>
          <a:lstStyle/>
          <a:p>
            <a:r>
              <a:rPr lang="en-US" dirty="0" smtClean="0">
                <a:latin typeface="Arial Bold" pitchFamily="34" charset="0"/>
              </a:rPr>
              <a:t>Asteroid mining?</a:t>
            </a:r>
            <a:endParaRPr lang="en-US" dirty="0">
              <a:latin typeface="Arial Bold" pitchFamily="34" charset="0"/>
            </a:endParaRPr>
          </a:p>
        </p:txBody>
      </p:sp>
      <p:pic>
        <p:nvPicPr>
          <p:cNvPr id="7" name="Picture 6" descr="dnews-files-2013-02-asteroid-mining-670x440-jpg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04800" y="3733800"/>
            <a:ext cx="4495800" cy="2952465"/>
          </a:xfrm>
          <a:prstGeom prst="rect">
            <a:avLst/>
          </a:prstGeom>
        </p:spPr>
      </p:pic>
      <p:pic>
        <p:nvPicPr>
          <p:cNvPr id="9" name="Picture 8" descr="TauriMineWip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962400" y="838200"/>
            <a:ext cx="4876799" cy="27451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05400" y="4419600"/>
            <a:ext cx="378469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Problems: Low gravity!</a:t>
            </a:r>
          </a:p>
          <a:p>
            <a:pPr>
              <a:buFontTx/>
              <a:buChar char="-"/>
            </a:pPr>
            <a:r>
              <a:rPr lang="en-US" sz="2400" dirty="0" smtClean="0"/>
              <a:t> Asteroids may fall apart</a:t>
            </a:r>
          </a:p>
          <a:p>
            <a:pPr>
              <a:buFontTx/>
              <a:buChar char="-"/>
            </a:pPr>
            <a:r>
              <a:rPr lang="en-US" sz="2400" dirty="0" smtClean="0"/>
              <a:t> Debris goes everywhere</a:t>
            </a:r>
          </a:p>
          <a:p>
            <a:pPr>
              <a:buFontTx/>
              <a:buChar char="-"/>
            </a:pPr>
            <a:r>
              <a:rPr lang="en-US" sz="2400" dirty="0" smtClean="0"/>
              <a:t>Diverse, heavy equipment</a:t>
            </a:r>
          </a:p>
          <a:p>
            <a:pPr>
              <a:buFontTx/>
              <a:buChar char="-"/>
            </a:pPr>
            <a:r>
              <a:rPr lang="en-US" sz="2400" dirty="0" err="1" smtClean="0"/>
              <a:t>Teleoperations</a:t>
            </a:r>
            <a:r>
              <a:rPr lang="en-US" sz="2400" dirty="0" smtClean="0"/>
              <a:t> problematic</a:t>
            </a:r>
          </a:p>
          <a:p>
            <a:pPr>
              <a:buFontTx/>
              <a:buChar char="-"/>
            </a:pPr>
            <a:r>
              <a:rPr lang="en-US" sz="2400" dirty="0" smtClean="0"/>
              <a:t>$$$cost + risk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news-files-2013-02-asteroid-mining-670x440-jpg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04800" y="3733800"/>
            <a:ext cx="4495800" cy="2952465"/>
          </a:xfrm>
          <a:prstGeom prst="rect">
            <a:avLst/>
          </a:prstGeom>
        </p:spPr>
      </p:pic>
      <p:pic>
        <p:nvPicPr>
          <p:cNvPr id="9" name="Picture 8" descr="TauriMineWip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962400" y="838200"/>
            <a:ext cx="4876799" cy="2745166"/>
          </a:xfrm>
          <a:prstGeom prst="rect">
            <a:avLst/>
          </a:prstGeom>
        </p:spPr>
      </p:pic>
      <p:pic>
        <p:nvPicPr>
          <p:cNvPr id="6147" name="Picture 3" descr="C:\Users\Administrator\Dropbox\SHEPHERD-Images-Movies-Documents\presentation\strike-thru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72000" y="152400"/>
            <a:ext cx="3605464" cy="3581400"/>
          </a:xfrm>
          <a:prstGeom prst="rect">
            <a:avLst/>
          </a:prstGeom>
          <a:noFill/>
        </p:spPr>
      </p:pic>
      <p:pic>
        <p:nvPicPr>
          <p:cNvPr id="10" name="Picture 3" descr="C:\Users\Administrator\Dropbox\SHEPHERD-Images-Movies-Documents\presentation\strike-thru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85800" y="2895600"/>
            <a:ext cx="3605464" cy="35814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5105400" y="4419600"/>
            <a:ext cx="378469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Problems: Low gravity!</a:t>
            </a:r>
          </a:p>
          <a:p>
            <a:pPr>
              <a:buFontTx/>
              <a:buChar char="-"/>
            </a:pPr>
            <a:r>
              <a:rPr lang="en-US" sz="2400" dirty="0" smtClean="0"/>
              <a:t> Asteroids may fall apart</a:t>
            </a:r>
          </a:p>
          <a:p>
            <a:pPr>
              <a:buFontTx/>
              <a:buChar char="-"/>
            </a:pPr>
            <a:r>
              <a:rPr lang="en-US" sz="2400" dirty="0" smtClean="0"/>
              <a:t> Debris goes everywhere</a:t>
            </a:r>
          </a:p>
          <a:p>
            <a:pPr>
              <a:buFontTx/>
              <a:buChar char="-"/>
            </a:pPr>
            <a:r>
              <a:rPr lang="en-US" sz="2400" dirty="0" smtClean="0"/>
              <a:t>Diverse, heavy equipment</a:t>
            </a:r>
          </a:p>
          <a:p>
            <a:pPr>
              <a:buFontTx/>
              <a:buChar char="-"/>
            </a:pPr>
            <a:r>
              <a:rPr lang="en-US" sz="2400" dirty="0" err="1" smtClean="0"/>
              <a:t>Teleoperations</a:t>
            </a:r>
            <a:r>
              <a:rPr lang="en-US" sz="2400" dirty="0" smtClean="0"/>
              <a:t> problematic</a:t>
            </a:r>
          </a:p>
          <a:p>
            <a:pPr>
              <a:buFontTx/>
              <a:buChar char="-"/>
            </a:pPr>
            <a:r>
              <a:rPr lang="en-US" sz="2400" dirty="0" smtClean="0"/>
              <a:t>$$$cost + risk</a:t>
            </a:r>
            <a:endParaRPr lang="en-US" sz="240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772400" cy="762000"/>
          </a:xfrm>
        </p:spPr>
        <p:txBody>
          <a:bodyPr/>
          <a:lstStyle/>
          <a:p>
            <a:r>
              <a:rPr lang="en-US" dirty="0" smtClean="0">
                <a:latin typeface="Arial Bold" pitchFamily="34" charset="0"/>
              </a:rPr>
              <a:t>Asteroid mining?</a:t>
            </a:r>
            <a:endParaRPr lang="en-US" dirty="0">
              <a:latin typeface="Arial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ropbox\My Documents\PERBUS1\events-bookings\TEDx-Santa-Cruz\images\CIMG07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2" y="944562"/>
            <a:ext cx="7063738" cy="5699554"/>
          </a:xfrm>
          <a:prstGeom prst="rect">
            <a:avLst/>
          </a:prstGeom>
          <a:noFill/>
        </p:spPr>
      </p:pic>
      <p:pic>
        <p:nvPicPr>
          <p:cNvPr id="3074" name="Picture 2" descr="C:\Users\Administrator\Dropbox\My Documents\PERBUS1\events-bookings\TEDx-Santa-Cruz\images\CIMG07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3462" y="1096962"/>
            <a:ext cx="6049068" cy="4419600"/>
          </a:xfrm>
          <a:prstGeom prst="rect">
            <a:avLst/>
          </a:prstGeom>
          <a:noFill/>
        </p:spPr>
      </p:pic>
      <p:pic>
        <p:nvPicPr>
          <p:cNvPr id="3076" name="Picture 4" descr="C:\Users\Administrator\Dropbox\My Documents\PERBUS1\events-bookings\TEDx-Santa-Cruz\images\hard-rock-mining-williams-lake-BC-mechanic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6862" y="1477962"/>
            <a:ext cx="5334000" cy="5010576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772400" cy="685800"/>
          </a:xfrm>
        </p:spPr>
        <p:txBody>
          <a:bodyPr/>
          <a:lstStyle/>
          <a:p>
            <a:r>
              <a:rPr lang="en-US" dirty="0" smtClean="0">
                <a:latin typeface="Arial Bold" pitchFamily="34" charset="0"/>
              </a:rPr>
              <a:t>Terrestrial mining</a:t>
            </a:r>
            <a:endParaRPr lang="en-US" dirty="0">
              <a:latin typeface="Arial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0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828800"/>
            <a:ext cx="5791200" cy="8382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2"/>
                </a:solidFill>
              </a:rPr>
              <a:t>Part Three…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981200" y="3124200"/>
            <a:ext cx="6477000" cy="990600"/>
          </a:xfrm>
          <a:prstGeom prst="rect">
            <a:avLst/>
          </a:prstGeom>
        </p:spPr>
        <p:txBody>
          <a:bodyPr vert="horz" lIns="100584" tIns="4572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None/>
              <a:tabLst/>
              <a:defRPr/>
            </a:pPr>
            <a:r>
              <a:rPr lang="en-US" sz="4400" noProof="0" dirty="0" smtClean="0">
                <a:solidFill>
                  <a:srgbClr val="FF0000"/>
                </a:solidFill>
              </a:rPr>
              <a:t>Steps to Invention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ropbox\My Documents\PERBUS1\events-bookings\TEDx-Santa-Cruz\images\NASA-Ames-Hanger-O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457200"/>
            <a:ext cx="8589342" cy="5715000"/>
          </a:xfrm>
          <a:prstGeom prst="rect">
            <a:avLst/>
          </a:prstGeom>
          <a:noFill/>
        </p:spPr>
      </p:pic>
      <p:pic>
        <p:nvPicPr>
          <p:cNvPr id="1027" name="Picture 3" descr="C:\Users\Administrator\Dropbox\My Documents\PERBUS1\events-bookings\TEDx-Santa-Cruz\images\NASA-hanger-one-airshi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457200"/>
            <a:ext cx="7239000" cy="5699456"/>
          </a:xfrm>
          <a:prstGeom prst="rect">
            <a:avLst/>
          </a:prstGeom>
          <a:noFill/>
        </p:spPr>
      </p:pic>
      <p:pic>
        <p:nvPicPr>
          <p:cNvPr id="4" name="Picture 3" descr="Echo_I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21158" y="1193721"/>
            <a:ext cx="4894042" cy="39878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dministrator\Dropbox\My Documents\PERBUS1\events-bookings\TEDx-Santa-Cruz\Images-Movies-sources\ONE\Comets\080908-comet-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685800"/>
            <a:ext cx="5257800" cy="29162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C:\Users\Administrator\Dropbox\My Documents\PERBUS1\events-bookings\TEDx-Santa-Cruz\images\SHEPHERD\13-07-16-drawing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1000"/>
            <a:ext cx="6324600" cy="2992425"/>
          </a:xfrm>
          <a:prstGeom prst="rect">
            <a:avLst/>
          </a:prstGeom>
          <a:noFill/>
        </p:spPr>
      </p:pic>
      <p:pic>
        <p:nvPicPr>
          <p:cNvPr id="6150" name="Picture 6" descr="C:\Users\Administrator\Dropbox\My Documents\PERBUS1\events-bookings\TEDx-Santa-Cruz\images\SHEPHERD\13-07-NASA-artist-drawing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2" y="990600"/>
            <a:ext cx="7773988" cy="2736597"/>
          </a:xfrm>
          <a:prstGeom prst="rect">
            <a:avLst/>
          </a:prstGeom>
          <a:noFill/>
        </p:spPr>
      </p:pic>
      <p:pic>
        <p:nvPicPr>
          <p:cNvPr id="11" name="Picture 2" descr="C:\Users\Administrator\Dropbox\My Documents\PERBUS1\events-bookings\TEDx-Santa-Cruz\images\SHEPHERD\Bag-a-NEO-1-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3848100"/>
            <a:ext cx="7532671" cy="601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0.17765 L 1.11111E-6 -0.52186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-3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ropbox\My Documents\PERBUS1\events-bookings\TEDx-Santa-Cruz\Images-Movies-sources\ONE\SHEPHERD\historic-sketches\Bag-a-NEO-5-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28600"/>
            <a:ext cx="7873027" cy="632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dministrator\Dropbox\My Documents\PERBUS1\events-bookings\TEDx-Santa-Cruz\images\6-SHEP-Balloon-Gas-Fl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685800"/>
            <a:ext cx="6834531" cy="4907069"/>
          </a:xfrm>
          <a:prstGeom prst="rect">
            <a:avLst/>
          </a:prstGeom>
          <a:noFill/>
        </p:spPr>
      </p:pic>
      <p:pic>
        <p:nvPicPr>
          <p:cNvPr id="5125" name="Picture 5" descr="C:\Users\Administrator\Dropbox\My Documents\PERBUS1\events-bookings\TEDx-Santa-Cruz\images\5-SHEP-Balo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2841365"/>
            <a:ext cx="4648200" cy="3788035"/>
          </a:xfrm>
          <a:prstGeom prst="rect">
            <a:avLst/>
          </a:prstGeom>
          <a:noFill/>
        </p:spPr>
      </p:pic>
      <p:pic>
        <p:nvPicPr>
          <p:cNvPr id="7170" name="Picture 2" descr="C:\Users\Administrator\Dropbox\My Documents\PERBUS1\events-bookings\TEDx-Santa-Cruz\images\portraits\Peter-Jenniskens-sm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04800"/>
            <a:ext cx="1344612" cy="2062575"/>
          </a:xfrm>
          <a:prstGeom prst="rect">
            <a:avLst/>
          </a:prstGeom>
          <a:noFill/>
        </p:spPr>
      </p:pic>
      <p:pic>
        <p:nvPicPr>
          <p:cNvPr id="7171" name="Picture 3" descr="C:\Users\Administrator\Dropbox\My Documents\PERBUS1\events-bookings\TEDx-Santa-Cruz\images\portraits\Julian Nott-smal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0" y="2362200"/>
            <a:ext cx="1260475" cy="1714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istrator\Dropbox\My Documents\PERBUS1\events-bookings\TEDx-Santa-Cruz\portraits\Family_watching_moon-landing_800x4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8600"/>
            <a:ext cx="4953000" cy="3056930"/>
          </a:xfrm>
          <a:prstGeom prst="rect">
            <a:avLst/>
          </a:prstGeom>
          <a:noFill/>
        </p:spPr>
      </p:pic>
      <p:pic>
        <p:nvPicPr>
          <p:cNvPr id="2052" name="Picture 4" descr="C:\Users\Administrator\Dropbox\My Documents\PERBUS1\events-bookings\TEDx-Santa-Cruz\portraits\apollo11_eva1_1920x1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2362200"/>
            <a:ext cx="6532881" cy="4083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20p-scene1-FAST-Asteroid-Captur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828800"/>
            <a:ext cx="5791200" cy="8382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2"/>
                </a:solidFill>
              </a:rPr>
              <a:t>Part Four…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981200" y="3124200"/>
            <a:ext cx="6477000" cy="990600"/>
          </a:xfrm>
          <a:prstGeom prst="rect">
            <a:avLst/>
          </a:prstGeom>
        </p:spPr>
        <p:txBody>
          <a:bodyPr vert="horz" lIns="100584" tIns="4572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None/>
              <a:tabLst/>
              <a:defRPr/>
            </a:pPr>
            <a:r>
              <a:rPr lang="en-US" sz="4400" noProof="0" dirty="0" smtClean="0">
                <a:solidFill>
                  <a:srgbClr val="FF0000"/>
                </a:solidFill>
              </a:rPr>
              <a:t>Practical Steps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772400" cy="762000"/>
          </a:xfrm>
        </p:spPr>
        <p:txBody>
          <a:bodyPr/>
          <a:lstStyle/>
          <a:p>
            <a:r>
              <a:rPr lang="en-US" dirty="0" smtClean="0">
                <a:latin typeface="Arial Bold" pitchFamily="34" charset="0"/>
              </a:rPr>
              <a:t>SHEPHERD: capture &amp; handling</a:t>
            </a:r>
            <a:endParaRPr lang="en-US" dirty="0">
              <a:latin typeface="Arial Bold" pitchFamily="34" charset="0"/>
            </a:endParaRPr>
          </a:p>
        </p:txBody>
      </p:sp>
      <p:pic>
        <p:nvPicPr>
          <p:cNvPr id="22" name="Content Placeholder 21" descr="concept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rcRect l="-2579" r="-2579"/>
          <a:stretch>
            <a:fillRect/>
          </a:stretch>
        </p:blipFill>
        <p:spPr/>
      </p:pic>
      <p:sp>
        <p:nvSpPr>
          <p:cNvPr id="25" name="TextBox 24"/>
          <p:cNvSpPr txBox="1"/>
          <p:nvPr/>
        </p:nvSpPr>
        <p:spPr>
          <a:xfrm>
            <a:off x="2667000" y="3048000"/>
            <a:ext cx="1220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2 ton </a:t>
            </a:r>
            <a:r>
              <a:rPr lang="en-US" sz="2400" dirty="0" err="1" smtClean="0">
                <a:solidFill>
                  <a:schemeClr val="bg1"/>
                </a:solidFill>
              </a:rPr>
              <a:t>Xe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38600" y="3810000"/>
            <a:ext cx="13519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10 ton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tumbling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19200" y="1143000"/>
            <a:ext cx="77296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Turbulent dissipation of angular momentum: 7–70h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772400" cy="914400"/>
          </a:xfrm>
        </p:spPr>
        <p:txBody>
          <a:bodyPr/>
          <a:lstStyle/>
          <a:p>
            <a:r>
              <a:rPr lang="en-US" dirty="0" smtClean="0">
                <a:latin typeface="Arial Bold" pitchFamily="34" charset="0"/>
              </a:rPr>
              <a:t>SHEPHERD: capture &amp; handling</a:t>
            </a:r>
            <a:endParaRPr lang="en-US" dirty="0">
              <a:latin typeface="Arial Bold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38600" y="3810000"/>
            <a:ext cx="13519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10 ton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tumbling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19200" y="1143000"/>
            <a:ext cx="56525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Driving Phase: gas flow and recycling</a:t>
            </a:r>
            <a:endParaRPr lang="en-US" sz="2800" dirty="0"/>
          </a:p>
        </p:txBody>
      </p:sp>
      <p:pic>
        <p:nvPicPr>
          <p:cNvPr id="10" name="Picture 2" descr="C:\Users\Administrator\Dropbox\SHEPHERD-Images-Movies-Documents\Images-FINAL\1-SHEPHERD-Rocky-Asteroid-Capture-Lunar-Release\SHEPHERD-Asteroid-Capture\SHEPHERD-despin-drive-17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80999" y="1676400"/>
            <a:ext cx="7992533" cy="4495800"/>
          </a:xfrm>
          <a:prstGeom prst="rect">
            <a:avLst/>
          </a:prstGeom>
          <a:noFill/>
        </p:spPr>
      </p:pic>
      <p:pic>
        <p:nvPicPr>
          <p:cNvPr id="3075" name="Picture 3" descr="C:\Users\Administrator\Dropbox\SHEPHERD-Images-Movies-Documents\Images-FINAL\4-SHEPHERD-Engineering\SHEPHERD-FULL-Interior-Text-Labels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3400" y="1752600"/>
            <a:ext cx="8001000" cy="487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15-m </a:t>
            </a:r>
            <a:r>
              <a:rPr lang="en-US" dirty="0" err="1" smtClean="0">
                <a:latin typeface="Arial"/>
              </a:rPr>
              <a:t>ø</a:t>
            </a:r>
            <a:r>
              <a:rPr lang="en-US" dirty="0" smtClean="0">
                <a:latin typeface="Arial"/>
              </a:rPr>
              <a:t>, 0.1 </a:t>
            </a:r>
            <a:r>
              <a:rPr lang="en-US" dirty="0" err="1" smtClean="0">
                <a:latin typeface="Arial"/>
              </a:rPr>
              <a:t>atm</a:t>
            </a:r>
            <a:r>
              <a:rPr lang="en-US" dirty="0" smtClean="0">
                <a:latin typeface="Arial"/>
              </a:rPr>
              <a:t> balloon (ULD1)</a:t>
            </a:r>
            <a:endParaRPr lang="en-US" dirty="0">
              <a:latin typeface="Arial"/>
            </a:endParaRPr>
          </a:p>
        </p:txBody>
      </p:sp>
      <p:pic>
        <p:nvPicPr>
          <p:cNvPr id="4" name="Content Placeholder 3" descr="FIG07-balloon5.tif"/>
          <p:cNvPicPr>
            <a:picLocks noGrp="1" noChangeAspect="1"/>
          </p:cNvPicPr>
          <p:nvPr>
            <p:ph idx="1"/>
          </p:nvPr>
        </p:nvPicPr>
        <p:blipFill>
          <a:blip r:embed="rId2" cstate="email"/>
          <a:srcRect l="-19628" r="-19628"/>
          <a:stretch>
            <a:fillRect/>
          </a:stretch>
        </p:blipFill>
        <p:spPr/>
      </p:pic>
      <p:pic>
        <p:nvPicPr>
          <p:cNvPr id="5" name="Picture 3" descr="C:\Users\Administrator\Dropbox\My Documents\PERBUS1\events-bookings\TEDx-Santa-Cruz\images\portraits\Julian Nott-small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620000" y="1828800"/>
            <a:ext cx="1260475" cy="1714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14400"/>
          </a:xfrm>
        </p:spPr>
        <p:txBody>
          <a:bodyPr/>
          <a:lstStyle/>
          <a:p>
            <a:r>
              <a:rPr lang="en-US" sz="3600" dirty="0" smtClean="0">
                <a:latin typeface="Arial Bold" pitchFamily="34" charset="0"/>
              </a:rPr>
              <a:t>SHEPHERD: soft structure </a:t>
            </a:r>
            <a:r>
              <a:rPr lang="en-US" sz="3600" dirty="0" err="1" smtClean="0">
                <a:latin typeface="Arial Bold" pitchFamily="34" charset="0"/>
              </a:rPr>
              <a:t>vs</a:t>
            </a:r>
            <a:r>
              <a:rPr lang="en-US" sz="3600" dirty="0" smtClean="0">
                <a:latin typeface="Arial Bold" pitchFamily="34" charset="0"/>
              </a:rPr>
              <a:t> rigid</a:t>
            </a:r>
            <a:endParaRPr lang="en-US" sz="3600" dirty="0">
              <a:latin typeface="Arial Bold" pitchFamily="34" charset="0"/>
            </a:endParaRPr>
          </a:p>
        </p:txBody>
      </p:sp>
      <p:pic>
        <p:nvPicPr>
          <p:cNvPr id="1026" name="Picture 2" descr="C:\Users\Administrator\Dropbox\SHEPHERD-Images-Movies-Documents\Images-FINAL\4-SHEPHERD-Engineering\SHEPHERD-Engineering-Detail\SHEPHERD-Air-Beams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5800" y="1143000"/>
            <a:ext cx="6568016" cy="3694510"/>
          </a:xfrm>
          <a:prstGeom prst="rect">
            <a:avLst/>
          </a:prstGeom>
          <a:noFill/>
        </p:spPr>
      </p:pic>
      <p:pic>
        <p:nvPicPr>
          <p:cNvPr id="1027" name="Picture 3" descr="C:\Users\Administrator\Dropbox\SHEPHERD-Images-Movies-Documents\Images-FINAL\4-SHEPHERD-Engineering\SHEPHERD-Engineering-Detail\SHEPHERD-Balloon-Tent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905000" y="1828800"/>
            <a:ext cx="6821488" cy="3837087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5791200"/>
            <a:ext cx="91440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+mj-cs"/>
              </a:rPr>
              <a:t>Outer and inner</a:t>
            </a:r>
            <a:r>
              <a:rPr kumimoji="0" lang="en-US" sz="2800" b="0" i="0" u="none" strike="noStrike" kern="1200" cap="none" spc="-100" normalizeH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+mj-cs"/>
              </a:rPr>
              <a:t> envelopes separated by air beams supporting ductwork and blisters with lighting, cameras</a:t>
            </a:r>
            <a:endParaRPr kumimoji="0" lang="en-US" sz="2800" b="0" i="0" u="none" strike="noStrike" kern="1200" cap="none" spc="-10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old" pitchFamily="34" charset="0"/>
              </a:rPr>
              <a:t>Asteroid capture</a:t>
            </a:r>
            <a:endParaRPr lang="en-US" dirty="0">
              <a:latin typeface="Arial Bold" pitchFamily="34" charset="0"/>
            </a:endParaRPr>
          </a:p>
        </p:txBody>
      </p:sp>
      <p:pic>
        <p:nvPicPr>
          <p:cNvPr id="4" name="Content Placeholder 3" descr="FIG02-closingmechanism.tif"/>
          <p:cNvPicPr>
            <a:picLocks noGrp="1" noChangeAspect="1"/>
          </p:cNvPicPr>
          <p:nvPr>
            <p:ph idx="1"/>
          </p:nvPr>
        </p:nvPicPr>
        <p:blipFill>
          <a:blip r:embed="rId2" cstate="email"/>
          <a:srcRect t="-61034" b="-61034"/>
          <a:stretch>
            <a:fillRect/>
          </a:stretch>
        </p:blipFill>
        <p:spPr>
          <a:xfrm>
            <a:off x="838200" y="3048000"/>
            <a:ext cx="7772400" cy="4572000"/>
          </a:xfrm>
        </p:spPr>
      </p:pic>
      <p:pic>
        <p:nvPicPr>
          <p:cNvPr id="5" name="Picture 4" descr="FIG03-capture.tif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295400" y="1676400"/>
            <a:ext cx="6812280" cy="2188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7772400" cy="914400"/>
          </a:xfrm>
        </p:spPr>
        <p:txBody>
          <a:bodyPr/>
          <a:lstStyle/>
          <a:p>
            <a:r>
              <a:rPr lang="en-US" dirty="0" smtClean="0">
                <a:latin typeface="Arial Bold" pitchFamily="34" charset="0"/>
              </a:rPr>
              <a:t>Key issue: how to seal enclosure</a:t>
            </a:r>
            <a:endParaRPr lang="en-US" dirty="0">
              <a:latin typeface="Arial Bold" pitchFamily="34" charset="0"/>
            </a:endParaRPr>
          </a:p>
        </p:txBody>
      </p:sp>
      <p:pic>
        <p:nvPicPr>
          <p:cNvPr id="4" name="Content Placeholder 3" descr="bag-seal_1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rcRect t="-2288" b="-2288"/>
          <a:stretch>
            <a:fillRect/>
          </a:stretch>
        </p:blipFill>
        <p:spPr>
          <a:xfrm>
            <a:off x="838200" y="1143000"/>
            <a:ext cx="7772400" cy="4572000"/>
          </a:xfrm>
        </p:spPr>
      </p:pic>
      <p:pic>
        <p:nvPicPr>
          <p:cNvPr id="6" name="Content Placeholder 3" descr="shepherd-cinch_1.jpg"/>
          <p:cNvPicPr>
            <a:picLocks noChangeAspect="1"/>
          </p:cNvPicPr>
          <p:nvPr/>
        </p:nvPicPr>
        <p:blipFill>
          <a:blip r:embed="rId3" cstate="email"/>
          <a:srcRect t="-2288" b="-2288"/>
          <a:stretch>
            <a:fillRect/>
          </a:stretch>
        </p:blipFill>
        <p:spPr>
          <a:xfrm>
            <a:off x="304800" y="4648200"/>
            <a:ext cx="3420672" cy="2012160"/>
          </a:xfrm>
          <a:prstGeom prst="rect">
            <a:avLst/>
          </a:prstGeom>
        </p:spPr>
      </p:pic>
      <p:pic>
        <p:nvPicPr>
          <p:cNvPr id="7" name="Content Placeholder 3" descr="shepherd-cinch_2.jpg"/>
          <p:cNvPicPr>
            <a:picLocks noChangeAspect="1"/>
          </p:cNvPicPr>
          <p:nvPr/>
        </p:nvPicPr>
        <p:blipFill>
          <a:blip r:embed="rId4" cstate="email"/>
          <a:srcRect t="-2284" b="-2284"/>
          <a:stretch>
            <a:fillRect/>
          </a:stretch>
        </p:blipFill>
        <p:spPr>
          <a:xfrm>
            <a:off x="5486400" y="4648200"/>
            <a:ext cx="3397812" cy="19987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458200" cy="1447800"/>
          </a:xfrm>
        </p:spPr>
        <p:txBody>
          <a:bodyPr/>
          <a:lstStyle/>
          <a:p>
            <a:pPr algn="ctr"/>
            <a:r>
              <a:rPr lang="en-US" dirty="0" smtClean="0">
                <a:latin typeface="Arial Bold" pitchFamily="34" charset="0"/>
              </a:rPr>
              <a:t>Other issues: power generation, thermal management</a:t>
            </a:r>
            <a:endParaRPr lang="en-US" dirty="0">
              <a:latin typeface="Arial Bold" pitchFamily="34" charset="0"/>
            </a:endParaRPr>
          </a:p>
        </p:txBody>
      </p:sp>
      <p:pic>
        <p:nvPicPr>
          <p:cNvPr id="2050" name="Picture 2" descr="C:\Users\Administrator\Dropbox\SHEPHERD-Images-Movies-Documents\Images-FINAL\4-SHEPHERD-Engineering\SHEPHERD-FULL-Space-Side-Open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5800" y="1905000"/>
            <a:ext cx="7419623" cy="41735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839200" cy="914400"/>
          </a:xfrm>
        </p:spPr>
        <p:txBody>
          <a:bodyPr/>
          <a:lstStyle/>
          <a:p>
            <a:r>
              <a:rPr lang="en-US" sz="3200" dirty="0" smtClean="0">
                <a:latin typeface="Arial Bold" pitchFamily="34" charset="0"/>
              </a:rPr>
              <a:t>Autonomous control LIDAR for </a:t>
            </a:r>
            <a:r>
              <a:rPr lang="en-US" sz="3200" dirty="0" err="1" smtClean="0">
                <a:latin typeface="Arial Bold" pitchFamily="34" charset="0"/>
              </a:rPr>
              <a:t>proxops</a:t>
            </a:r>
            <a:endParaRPr lang="en-US" sz="3200" dirty="0">
              <a:latin typeface="Arial Bold" pitchFamily="34" charset="0"/>
            </a:endParaRPr>
          </a:p>
        </p:txBody>
      </p:sp>
      <p:pic>
        <p:nvPicPr>
          <p:cNvPr id="4" name="Content Placeholder 3" descr="viewinside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rcRect t="-2288" b="-2288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304800" y="152400"/>
            <a:ext cx="8534400" cy="5334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tabLst/>
              <a:defRPr/>
            </a:pPr>
            <a:r>
              <a:rPr lang="en-US" sz="3200" dirty="0" smtClean="0">
                <a:solidFill>
                  <a:schemeClr val="tx2"/>
                </a:solidFill>
                <a:latin typeface="Arial Bold" pitchFamily="34" charset="0"/>
              </a:rPr>
              <a:t>Our bright future in space… from </a:t>
            </a:r>
            <a:r>
              <a:rPr lang="en-US" sz="3200" b="1" noProof="0" dirty="0" smtClean="0">
                <a:solidFill>
                  <a:srgbClr val="FF0000"/>
                </a:solidFill>
                <a:latin typeface="Arial Bold" pitchFamily="34" charset="0"/>
              </a:rPr>
              <a:t>1952!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Bold" pitchFamily="34" charset="0"/>
            </a:endParaRPr>
          </a:p>
        </p:txBody>
      </p:sp>
      <p:pic>
        <p:nvPicPr>
          <p:cNvPr id="1027" name="Picture 3" descr="C:\Users\Administrator\Dropbox\My Documents\PERBUS1\events-bookings\TEDx-Santa-Cruz\images\Colliers\collier-22-march-1952-space-st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838200"/>
            <a:ext cx="8381048" cy="5334000"/>
          </a:xfrm>
          <a:prstGeom prst="rect">
            <a:avLst/>
          </a:prstGeom>
          <a:noFill/>
        </p:spPr>
      </p:pic>
      <p:pic>
        <p:nvPicPr>
          <p:cNvPr id="1028" name="Picture 4" descr="C:\Users\Administrator\Dropbox\My Documents\PERBUS1\events-bookings\TEDx-Santa-Cruz\images\Colliers\1954-colliers-mars_hig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0003" y="685800"/>
            <a:ext cx="4386997" cy="56388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6629400" y="6172200"/>
            <a:ext cx="2514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Credit: Dreams of Space Books &amp; Ephemera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lightfixture1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rcRect t="-35807" b="-35807"/>
          <a:stretch>
            <a:fillRect/>
          </a:stretch>
        </p:blipFill>
        <p:spPr>
          <a:xfrm>
            <a:off x="533400" y="2895600"/>
            <a:ext cx="8001000" cy="45720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352800" y="228600"/>
            <a:ext cx="5181600" cy="3238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1000" y="304800"/>
            <a:ext cx="2819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Arial" pitchFamily="34" charset="0"/>
                <a:cs typeface="Arial" pitchFamily="34" charset="0"/>
              </a:rPr>
              <a:t>Blister: thruster, return vent, lighting, camera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828800"/>
            <a:ext cx="5791200" cy="8382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2"/>
                </a:solidFill>
              </a:rPr>
              <a:t>Part Five…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981200" y="3124200"/>
            <a:ext cx="6477000" cy="990600"/>
          </a:xfrm>
          <a:prstGeom prst="rect">
            <a:avLst/>
          </a:prstGeom>
        </p:spPr>
        <p:txBody>
          <a:bodyPr vert="horz" lIns="100584" tIns="4572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None/>
              <a:tabLst/>
              <a:defRPr/>
            </a:pPr>
            <a:r>
              <a:rPr lang="en-US" sz="4400" noProof="0" dirty="0" smtClean="0">
                <a:solidFill>
                  <a:srgbClr val="FF0000"/>
                </a:solidFill>
              </a:rPr>
              <a:t>Stepping Out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ropbox\My Documents\PERBUS1\events-bookings\TEDx-Santa-Cruz\Images-Movies-sources\ONE\Space-History\Comet_on_22_March_2015_NavC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066800"/>
            <a:ext cx="5029200" cy="5029200"/>
          </a:xfrm>
          <a:prstGeom prst="rect">
            <a:avLst/>
          </a:prstGeom>
          <a:noFill/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4419600" y="6324600"/>
            <a:ext cx="4572000" cy="381000"/>
          </a:xfrm>
          <a:prstGeom prst="rect">
            <a:avLst/>
          </a:prstGeom>
        </p:spPr>
        <p:txBody>
          <a:bodyPr vert="horz" lIns="100584" tIns="45720" anchor="b">
            <a:noAutofit/>
          </a:bodyPr>
          <a:lstStyle/>
          <a:p>
            <a:pPr lvl="0">
              <a:buClr>
                <a:schemeClr val="tx2"/>
              </a:buClr>
              <a:buSzPct val="95000"/>
              <a:defRPr/>
            </a:pPr>
            <a:r>
              <a:rPr lang="en-US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Credit: </a:t>
            </a:r>
            <a:r>
              <a:rPr lang="en-US" sz="16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WIkimedia</a:t>
            </a:r>
            <a:r>
              <a:rPr lang="en-US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commons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457200" y="6324600"/>
            <a:ext cx="4114800" cy="381000"/>
          </a:xfrm>
          <a:prstGeom prst="rect">
            <a:avLst/>
          </a:prstGeom>
        </p:spPr>
        <p:txBody>
          <a:bodyPr vert="horz" lIns="100584" tIns="45720" anchor="b">
            <a:noAutofit/>
          </a:bodyPr>
          <a:lstStyle/>
          <a:p>
            <a:pPr lvl="0">
              <a:buClr>
                <a:schemeClr val="tx2"/>
              </a:buClr>
              <a:buSzPct val="95000"/>
              <a:defRPr/>
            </a:pPr>
            <a:r>
              <a:rPr lang="en-US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Credit: ESA/Rosetta/NAVCAM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C:\Users\Administrator\Dropbox\My Documents\PERBUS1\events-bookings\TEDx-Santa-Cruz\Images-Movies-sources\ONE\Space-History\800px-Willamette_meteorite,_AMNH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6939" y="1752601"/>
            <a:ext cx="5022920" cy="3352799"/>
          </a:xfrm>
          <a:prstGeom prst="rect">
            <a:avLst/>
          </a:prstGeom>
          <a:noFill/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763000" cy="762000"/>
          </a:xfrm>
        </p:spPr>
        <p:txBody>
          <a:bodyPr/>
          <a:lstStyle/>
          <a:p>
            <a:r>
              <a:rPr lang="en-US" sz="3600" dirty="0" smtClean="0">
                <a:latin typeface="Arial Bold" pitchFamily="34" charset="0"/>
              </a:rPr>
              <a:t>Types of targets, missions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763000" cy="838200"/>
          </a:xfrm>
        </p:spPr>
        <p:txBody>
          <a:bodyPr/>
          <a:lstStyle/>
          <a:p>
            <a:r>
              <a:rPr lang="en-US" dirty="0" smtClean="0">
                <a:latin typeface="Arial Bold" pitchFamily="34" charset="0"/>
              </a:rPr>
              <a:t>Lunar Orbit Delivery for Science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sz="2400" dirty="0"/>
          </a:p>
        </p:txBody>
      </p:sp>
      <p:pic>
        <p:nvPicPr>
          <p:cNvPr id="4" name="Picture 3" descr="SHEPHERD-Lunar-Release-1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599" y="1066800"/>
            <a:ext cx="7179733" cy="4038600"/>
          </a:xfrm>
          <a:prstGeom prst="rect">
            <a:avLst/>
          </a:prstGeom>
        </p:spPr>
      </p:pic>
      <p:pic>
        <p:nvPicPr>
          <p:cNvPr id="6" name="Picture 5" descr="SHEPHERD-Lunar-Release-1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800" y="1524000"/>
            <a:ext cx="7162800" cy="4029075"/>
          </a:xfrm>
          <a:prstGeom prst="rect">
            <a:avLst/>
          </a:prstGeom>
        </p:spPr>
      </p:pic>
      <p:pic>
        <p:nvPicPr>
          <p:cNvPr id="1026" name="Picture 2" descr="C:\Users\Administrator\Dropbox\SHEPHERD-Images-Movies-Documents\Images-FINAL\1-SHEPHERD-Rocky-Asteroid-Capture-Lunar-Release\SHEPHERD-Asteroid-Lunar-Release\SHEPHERD-Lunar-Release-1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1905000"/>
            <a:ext cx="7747000" cy="4357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ropbox\My Documents\DSPACE1\SHEPHERD\SHEPHERD2015\Ryan-renders\VLC-Snaps\SHEP-fuel-sid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1" y="763718"/>
            <a:ext cx="7010400" cy="5273588"/>
          </a:xfrm>
          <a:prstGeom prst="rect">
            <a:avLst/>
          </a:prstGeom>
          <a:noFill/>
        </p:spPr>
      </p:pic>
      <p:pic>
        <p:nvPicPr>
          <p:cNvPr id="1028" name="Picture 4" descr="C:\Users\Administrator\Dropbox\My Documents\DSPACE1\SHEPHERD\SHEPHERD2015\Ryan-renders\VLC-Snaps\SHEP-fuel-tanks-filli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053797"/>
            <a:ext cx="7835476" cy="4813603"/>
          </a:xfrm>
          <a:prstGeom prst="rect">
            <a:avLst/>
          </a:prstGeom>
          <a:noFill/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763000" cy="762000"/>
          </a:xfrm>
        </p:spPr>
        <p:txBody>
          <a:bodyPr/>
          <a:lstStyle/>
          <a:p>
            <a:r>
              <a:rPr lang="en-US" sz="3600" dirty="0" smtClean="0">
                <a:latin typeface="Arial Bold" pitchFamily="34" charset="0"/>
              </a:rPr>
              <a:t>Economic low-hanging fruit: Volatiles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080p_scene3-IcyAsteroid-Capture-Fuel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45532" y="533400"/>
            <a:ext cx="8669868" cy="48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7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P-miner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10490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52400" y="152400"/>
            <a:ext cx="8763000" cy="762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Arial Bold" pitchFamily="34" charset="0"/>
                <a:ea typeface="+mj-ea"/>
                <a:cs typeface="+mj-cs"/>
              </a:rPr>
              <a:t>Metals extraction:</a:t>
            </a:r>
            <a:r>
              <a:rPr kumimoji="0" lang="en-US" sz="3600" b="0" i="0" u="none" strike="noStrike" kern="1200" cap="none" spc="-100" normalizeH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Arial Bold" pitchFamily="34" charset="0"/>
                <a:ea typeface="+mj-ea"/>
                <a:cs typeface="+mj-cs"/>
              </a:rPr>
              <a:t> Gas mining</a:t>
            </a:r>
            <a:r>
              <a:rPr kumimoji="0" lang="en-US" sz="40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0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400" b="0" i="0" u="none" strike="noStrike" kern="1200" cap="none" spc="-10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6019800"/>
            <a:ext cx="5638800" cy="685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Arial Bold" pitchFamily="34" charset="0"/>
                <a:ea typeface="+mj-ea"/>
                <a:cs typeface="+mj-cs"/>
              </a:rPr>
              <a:t>3D</a:t>
            </a:r>
            <a:r>
              <a:rPr kumimoji="0" lang="en-US" sz="3600" b="0" i="0" u="none" strike="noStrike" kern="1200" cap="none" spc="-100" normalizeH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Arial Bold" pitchFamily="34" charset="0"/>
                <a:ea typeface="+mj-ea"/>
                <a:cs typeface="+mj-cs"/>
              </a:rPr>
              <a:t> printer in space</a:t>
            </a:r>
            <a:r>
              <a:rPr kumimoji="0" lang="en-US" sz="40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0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400" b="0" i="0" u="none" strike="noStrike" kern="1200" cap="none" spc="-10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ropbox\My Documents\PERBUS1\events-bookings\TEDx-Santa-Cruz\Images-Movies-sources\ONE\SHEPHERD\shepherd-bio_v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200" y="990600"/>
            <a:ext cx="8940800" cy="5029200"/>
          </a:xfrm>
          <a:prstGeom prst="rect">
            <a:avLst/>
          </a:prstGeom>
          <a:noFill/>
        </p:spPr>
      </p:pic>
      <p:pic>
        <p:nvPicPr>
          <p:cNvPr id="4" name="Picture 2" descr="C:\Users\Administrator\Dropbox\My Documents\PERBUS1\events-bookings\TEDx-Santa-Cruz\Images-Movies-sources\ONE\SHEPHERD\shepherd-bio_v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" y="990600"/>
            <a:ext cx="8940800" cy="5029200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762000"/>
          </a:xfrm>
        </p:spPr>
        <p:txBody>
          <a:bodyPr/>
          <a:lstStyle/>
          <a:p>
            <a:r>
              <a:rPr lang="en-US" sz="3600" dirty="0" smtClean="0">
                <a:latin typeface="Arial Bold" pitchFamily="34" charset="0"/>
              </a:rPr>
              <a:t>Biospheres for harvesting consumables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P-to-mars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52400" y="152400"/>
            <a:ext cx="8763000" cy="762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Arial Bold" pitchFamily="34" charset="0"/>
                <a:ea typeface="+mj-ea"/>
                <a:cs typeface="+mj-cs"/>
              </a:rPr>
              <a:t>Game-changing architecture at work</a:t>
            </a:r>
            <a:r>
              <a:rPr kumimoji="0" lang="en-US" sz="40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0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400" b="0" i="0" u="none" strike="noStrike" kern="1200" cap="none" spc="-10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P-to-mars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52400" y="152400"/>
            <a:ext cx="8763000" cy="762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Arial Bold" pitchFamily="34" charset="0"/>
                <a:ea typeface="+mj-ea"/>
                <a:cs typeface="+mj-cs"/>
              </a:rPr>
              <a:t>Game-changing architecture at work</a:t>
            </a:r>
            <a:r>
              <a:rPr kumimoji="0" lang="en-US" sz="40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0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400" b="0" i="0" u="none" strike="noStrike" kern="1200" cap="none" spc="-10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228600" y="5334000"/>
            <a:ext cx="7010400" cy="6096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11480" lvl="0" indent="-342900">
              <a:spcBef>
                <a:spcPts val="700"/>
              </a:spcBef>
              <a:buClr>
                <a:schemeClr val="tx2"/>
              </a:buClr>
              <a:buSzPct val="95000"/>
              <a:defRPr/>
            </a:pPr>
            <a:r>
              <a:rPr lang="en-US" sz="3600" noProof="0" dirty="0" smtClean="0">
                <a:solidFill>
                  <a:schemeClr val="tx2"/>
                </a:solidFill>
                <a:latin typeface="Arial Bold" pitchFamily="34" charset="0"/>
              </a:rPr>
              <a:t>As </a:t>
            </a:r>
            <a:r>
              <a:rPr lang="en-US" sz="3600" b="1" dirty="0" smtClean="0">
                <a:solidFill>
                  <a:srgbClr val="FF0000"/>
                </a:solidFill>
                <a:latin typeface="Arial Bold" pitchFamily="34" charset="0"/>
              </a:rPr>
              <a:t>1968</a:t>
            </a:r>
            <a:r>
              <a:rPr lang="en-US" sz="3600" dirty="0" smtClean="0">
                <a:solidFill>
                  <a:srgbClr val="FF0000"/>
                </a:solidFill>
                <a:latin typeface="Arial Bold" pitchFamily="34" charset="0"/>
              </a:rPr>
              <a:t> </a:t>
            </a:r>
            <a:r>
              <a:rPr lang="en-US" sz="3600" noProof="0" dirty="0" smtClean="0">
                <a:solidFill>
                  <a:schemeClr val="tx2"/>
                </a:solidFill>
                <a:latin typeface="Arial Bold" pitchFamily="34" charset="0"/>
              </a:rPr>
              <a:t>saw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Bold" pitchFamily="34" charset="0"/>
              </a:rPr>
              <a:t>our future in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old" pitchFamily="34" charset="0"/>
              </a:rPr>
              <a:t>2001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old" pitchFamily="34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066800" y="381000"/>
            <a:ext cx="3352800" cy="838200"/>
          </a:xfrm>
          <a:prstGeom prst="rect">
            <a:avLst/>
          </a:prstGeom>
        </p:spPr>
        <p:txBody>
          <a:bodyPr vert="horz">
            <a:normAutofit fontScale="77500" lnSpcReduction="20000"/>
          </a:bodyPr>
          <a:lstStyle/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tabLst/>
              <a:defRPr/>
            </a:pPr>
            <a:r>
              <a:rPr lang="en-US" sz="4400" noProof="0" dirty="0" smtClean="0">
                <a:solidFill>
                  <a:schemeClr val="tx2"/>
                </a:solidFill>
                <a:latin typeface="Arial Bold" pitchFamily="34" charset="0"/>
              </a:rPr>
              <a:t>And not this…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Bol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1200" y="6324600"/>
            <a:ext cx="6477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Credit: International Space Art Network, NASA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Administrator\Dropbox\My Documents\PERBUS1\events-bookings\TEDx-Santa-Cruz\Images-Movies-sources\ONE\SpaceStations\dockingagain1600x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2400"/>
            <a:ext cx="6629400" cy="4968944"/>
          </a:xfrm>
          <a:prstGeom prst="rect">
            <a:avLst/>
          </a:prstGeom>
          <a:noFill/>
        </p:spPr>
      </p:pic>
      <p:pic>
        <p:nvPicPr>
          <p:cNvPr id="7" name="Picture 2" descr="C:\Users\Administrator\Dropbox\My Documents\PERBUS1\events-bookings\TEDx-Santa-Cruz\images\ONE\ISS_and_Endeavour_seen_from_the_Soyuz_TMA-20_spacecraft_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3657600"/>
            <a:ext cx="2171625" cy="1447800"/>
          </a:xfrm>
          <a:prstGeom prst="rect">
            <a:avLst/>
          </a:prstGeom>
          <a:noFill/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7086600" y="5334000"/>
            <a:ext cx="1676400" cy="6096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11480" lvl="0" indent="-342900">
              <a:spcBef>
                <a:spcPts val="700"/>
              </a:spcBef>
              <a:buClr>
                <a:schemeClr val="tx2"/>
              </a:buClr>
              <a:buSzPct val="95000"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old" pitchFamily="34" charset="0"/>
              </a:rPr>
              <a:t>...2011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old" pitchFamily="34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7696200" y="2362200"/>
            <a:ext cx="533400" cy="12192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P-to-mars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52400" y="152400"/>
            <a:ext cx="8763000" cy="762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Arial Bold" pitchFamily="34" charset="0"/>
                <a:ea typeface="+mj-ea"/>
                <a:cs typeface="+mj-cs"/>
              </a:rPr>
              <a:t>Game-changing architecture at work</a:t>
            </a:r>
            <a:r>
              <a:rPr kumimoji="0" lang="en-US" sz="40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0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400" b="0" i="0" u="none" strike="noStrike" kern="1200" cap="none" spc="-10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P-marsops1_v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52400" y="152400"/>
            <a:ext cx="8763000" cy="762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Arial Bold" pitchFamily="34" charset="0"/>
                <a:ea typeface="+mj-ea"/>
                <a:cs typeface="+mj-cs"/>
              </a:rPr>
              <a:t>Game-changing architecture at work</a:t>
            </a:r>
            <a:r>
              <a:rPr kumimoji="0" lang="en-US" sz="40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0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400" b="0" i="0" u="none" strike="noStrike" kern="1200" cap="none" spc="-10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P-marsops2_v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52400" y="152400"/>
            <a:ext cx="8763000" cy="762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Arial Bold" pitchFamily="34" charset="0"/>
                <a:ea typeface="+mj-ea"/>
                <a:cs typeface="+mj-cs"/>
              </a:rPr>
              <a:t>Game-changing architecture at work</a:t>
            </a:r>
            <a:r>
              <a:rPr kumimoji="0" lang="en-US" sz="40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0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400" b="0" i="0" u="none" strike="noStrike" kern="1200" cap="none" spc="-10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P-marsops3_v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52400" y="152400"/>
            <a:ext cx="8763000" cy="762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Arial Bold" pitchFamily="34" charset="0"/>
                <a:ea typeface="+mj-ea"/>
                <a:cs typeface="+mj-cs"/>
              </a:rPr>
              <a:t>Completely new way to go to Mars</a:t>
            </a:r>
            <a:r>
              <a:rPr kumimoji="0" lang="en-US" sz="40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0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400" b="0" i="0" u="none" strike="noStrike" kern="1200" cap="none" spc="-10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ropbox\My Documents\DSPACE1\SHEPHERD\SHEPHERD2015\Ryan-renders\NEW\missions-v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685800"/>
            <a:ext cx="10156825" cy="5712067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52400" y="152400"/>
            <a:ext cx="8763000" cy="762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Arial Bold" pitchFamily="34" charset="0"/>
                <a:ea typeface="+mj-ea"/>
                <a:cs typeface="+mj-cs"/>
              </a:rPr>
              <a:t>Viable solar system economic market</a:t>
            </a:r>
            <a:r>
              <a:rPr kumimoji="0" lang="en-US" sz="40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400" b="0" i="0" u="none" strike="noStrike" kern="1200" cap="none" spc="-10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ony-station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52400" y="152400"/>
            <a:ext cx="8763000" cy="762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Arial Bold" pitchFamily="34" charset="0"/>
                <a:ea typeface="+mj-ea"/>
                <a:cs typeface="+mj-cs"/>
              </a:rPr>
              <a:t>Building</a:t>
            </a:r>
            <a:r>
              <a:rPr kumimoji="0" lang="en-US" sz="3600" b="0" i="0" u="none" strike="noStrike" kern="1200" cap="none" spc="-100" normalizeH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Arial Bold" pitchFamily="34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Arial Bold" pitchFamily="34" charset="0"/>
                <a:ea typeface="+mj-ea"/>
                <a:cs typeface="+mj-cs"/>
              </a:rPr>
              <a:t>permanent</a:t>
            </a:r>
            <a:r>
              <a:rPr kumimoji="0" lang="en-US" sz="3600" b="0" i="0" u="none" strike="noStrike" kern="1200" cap="none" spc="-100" normalizeH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Arial Bold" pitchFamily="34" charset="0"/>
                <a:ea typeface="+mj-ea"/>
                <a:cs typeface="+mj-cs"/>
              </a:rPr>
              <a:t> space habitats</a:t>
            </a:r>
            <a:r>
              <a:rPr kumimoji="0" lang="en-US" sz="40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0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400" b="0" i="0" u="none" strike="noStrike" kern="1200" cap="none" spc="-10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ony-station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52400" y="152400"/>
            <a:ext cx="8763000" cy="762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Arial Bold" pitchFamily="34" charset="0"/>
                <a:ea typeface="+mj-ea"/>
                <a:cs typeface="+mj-cs"/>
              </a:rPr>
              <a:t>Building</a:t>
            </a:r>
            <a:r>
              <a:rPr kumimoji="0" lang="en-US" sz="3600" b="0" i="0" u="none" strike="noStrike" kern="1200" cap="none" spc="-100" normalizeH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Arial Bold" pitchFamily="34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Arial Bold" pitchFamily="34" charset="0"/>
                <a:ea typeface="+mj-ea"/>
                <a:cs typeface="+mj-cs"/>
              </a:rPr>
              <a:t>permanent</a:t>
            </a:r>
            <a:r>
              <a:rPr kumimoji="0" lang="en-US" sz="3600" b="0" i="0" u="none" strike="noStrike" kern="1200" cap="none" spc="-100" normalizeH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Arial Bold" pitchFamily="34" charset="0"/>
                <a:ea typeface="+mj-ea"/>
                <a:cs typeface="+mj-cs"/>
              </a:rPr>
              <a:t> space habitats</a:t>
            </a:r>
            <a:r>
              <a:rPr kumimoji="0" lang="en-US" sz="40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0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400" b="0" i="0" u="none" strike="noStrike" kern="1200" cap="none" spc="-10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ony-station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52400" y="152400"/>
            <a:ext cx="8763000" cy="762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Arial Bold" pitchFamily="34" charset="0"/>
                <a:ea typeface="+mj-ea"/>
                <a:cs typeface="+mj-cs"/>
              </a:rPr>
              <a:t>Supplying permanent</a:t>
            </a:r>
            <a:r>
              <a:rPr kumimoji="0" lang="en-US" sz="3600" b="0" i="0" u="none" strike="noStrike" kern="1200" cap="none" spc="-100" normalizeH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Arial Bold" pitchFamily="34" charset="0"/>
                <a:ea typeface="+mj-ea"/>
                <a:cs typeface="+mj-cs"/>
              </a:rPr>
              <a:t> space habitats</a:t>
            </a:r>
            <a:r>
              <a:rPr kumimoji="0" lang="en-US" sz="40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0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400" b="0" i="0" u="none" strike="noStrike" kern="1200" cap="none" spc="-10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828800"/>
            <a:ext cx="5791200" cy="8382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2"/>
                </a:solidFill>
              </a:rPr>
              <a:t>Part Six…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981200" y="3124200"/>
            <a:ext cx="6477000" cy="990600"/>
          </a:xfrm>
          <a:prstGeom prst="rect">
            <a:avLst/>
          </a:prstGeom>
        </p:spPr>
        <p:txBody>
          <a:bodyPr vert="horz" lIns="100584" tIns="4572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None/>
              <a:tabLst/>
              <a:defRPr/>
            </a:pPr>
            <a:r>
              <a:rPr lang="en-US" sz="4400" noProof="0" dirty="0" smtClean="0">
                <a:solidFill>
                  <a:srgbClr val="FF0000"/>
                </a:solidFill>
              </a:rPr>
              <a:t>The First Steps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457200" y="228600"/>
            <a:ext cx="7620000" cy="8382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tabLst/>
              <a:defRPr/>
            </a:pPr>
            <a:r>
              <a:rPr lang="en-US" sz="4400" dirty="0" smtClean="0">
                <a:solidFill>
                  <a:schemeClr val="tx2"/>
                </a:solidFill>
              </a:rPr>
              <a:t>The Business Model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1600200"/>
            <a:ext cx="845820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-Science (asteroid return, sampling, Mars)</a:t>
            </a:r>
          </a:p>
          <a:p>
            <a:r>
              <a:rPr lang="en-US" sz="3200" dirty="0" smtClean="0"/>
              <a:t>-Fuel stations, consumables, shielding</a:t>
            </a:r>
          </a:p>
          <a:p>
            <a:r>
              <a:rPr lang="en-US" sz="3200" dirty="0" smtClean="0"/>
              <a:t>-Space Tourism </a:t>
            </a:r>
          </a:p>
          <a:p>
            <a:r>
              <a:rPr lang="en-US" sz="3200" dirty="0" smtClean="0"/>
              <a:t>-Rare metals</a:t>
            </a:r>
          </a:p>
          <a:p>
            <a:r>
              <a:rPr lang="en-US" sz="3200" dirty="0" smtClean="0"/>
              <a:t>-Individual initiative</a:t>
            </a:r>
          </a:p>
          <a:p>
            <a:r>
              <a:rPr lang="en-US" sz="3200" dirty="0" smtClean="0"/>
              <a:t>-…</a:t>
            </a:r>
          </a:p>
          <a:p>
            <a:r>
              <a:rPr lang="en-US" sz="3200" dirty="0" smtClean="0"/>
              <a:t>-Population and resource pressures (&gt;</a:t>
            </a:r>
            <a:r>
              <a:rPr lang="en-US" sz="4000" dirty="0" smtClean="0"/>
              <a:t>2100</a:t>
            </a:r>
            <a:r>
              <a:rPr lang="en-US" sz="3200" dirty="0" smtClean="0"/>
              <a:t>AD)</a:t>
            </a:r>
          </a:p>
          <a:p>
            <a:r>
              <a:rPr lang="en-US" sz="3200" dirty="0" smtClean="0"/>
              <a:t>-Large scale habitation, Solar System ecosphere</a:t>
            </a:r>
          </a:p>
          <a:p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ropbox\My Documents\PERBUS1\events-bookings\TEDx-Santa-Cruz\Images-Movies-sources\ONE\New-Space\Bigelow_BA_330-with-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2400"/>
            <a:ext cx="4648200" cy="3098800"/>
          </a:xfrm>
          <a:prstGeom prst="rect">
            <a:avLst/>
          </a:prstGeom>
          <a:noFill/>
        </p:spPr>
      </p:pic>
      <p:pic>
        <p:nvPicPr>
          <p:cNvPr id="1028" name="Picture 4" descr="C:\Users\Administrator\Dropbox\My Documents\PERBUS1\events-bookings\TEDx-Santa-Cruz\portraits\elon-spacex-mars-featured-1024x4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352800"/>
            <a:ext cx="7277398" cy="3055938"/>
          </a:xfrm>
          <a:prstGeom prst="rect">
            <a:avLst/>
          </a:prstGeom>
          <a:noFill/>
        </p:spPr>
      </p:pic>
      <p:pic>
        <p:nvPicPr>
          <p:cNvPr id="7" name="Picture 2" descr="C:\Users\Administrator\Dropbox\My Documents\PERBUS1\events-bookings\TEDx-Santa-Cruz\portraits\spaceX-Mar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1219200"/>
            <a:ext cx="5086351" cy="3819525"/>
          </a:xfrm>
          <a:prstGeom prst="rect">
            <a:avLst/>
          </a:prstGeom>
          <a:noFill/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6858000" y="304800"/>
            <a:ext cx="2057400" cy="1828800"/>
          </a:xfrm>
          <a:prstGeom prst="rect">
            <a:avLst/>
          </a:prstGeom>
        </p:spPr>
        <p:txBody>
          <a:bodyPr vert="horz" lIns="0" rIns="0">
            <a:noAutofit/>
          </a:bodyPr>
          <a:lstStyle/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tabLst/>
              <a:defRPr/>
            </a:pPr>
            <a:r>
              <a:rPr lang="en-US" sz="4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New</a:t>
            </a:r>
          </a:p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tabLst/>
              <a:defRPr/>
            </a:pPr>
            <a:r>
              <a:rPr lang="en-US" sz="4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Space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6488668"/>
            <a:ext cx="8915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Credits: Bigelow Aerospace, </a:t>
            </a:r>
            <a:r>
              <a:rPr lang="en-US" dirty="0" err="1" smtClean="0"/>
              <a:t>SpaceX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457200" y="228600"/>
            <a:ext cx="7620000" cy="8382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tabLst/>
              <a:defRPr/>
            </a:pPr>
            <a:r>
              <a:rPr lang="en-US" sz="4400" dirty="0" smtClean="0">
                <a:solidFill>
                  <a:schemeClr val="tx2"/>
                </a:solidFill>
              </a:rPr>
              <a:t>The Business Model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1600200"/>
            <a:ext cx="845820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-Science (asteroid return, sampling, Mars)</a:t>
            </a:r>
          </a:p>
          <a:p>
            <a:r>
              <a:rPr lang="en-US" sz="3200" dirty="0" smtClean="0"/>
              <a:t>-Fuel stations, consumables, shielding</a:t>
            </a:r>
          </a:p>
          <a:p>
            <a:r>
              <a:rPr lang="en-US" sz="3200" dirty="0" smtClean="0"/>
              <a:t>-Space Tourism </a:t>
            </a:r>
          </a:p>
          <a:p>
            <a:r>
              <a:rPr lang="en-US" sz="3200" dirty="0" smtClean="0"/>
              <a:t>-Rare metals</a:t>
            </a:r>
          </a:p>
          <a:p>
            <a:r>
              <a:rPr lang="en-US" sz="3200" dirty="0" smtClean="0"/>
              <a:t>-</a:t>
            </a:r>
            <a:r>
              <a:rPr lang="en-US" sz="3200" dirty="0" smtClean="0">
                <a:solidFill>
                  <a:srgbClr val="FF0000"/>
                </a:solidFill>
              </a:rPr>
              <a:t>Individual initiative</a:t>
            </a:r>
          </a:p>
          <a:p>
            <a:r>
              <a:rPr lang="en-US" sz="3200" dirty="0" smtClean="0"/>
              <a:t>-…</a:t>
            </a:r>
          </a:p>
          <a:p>
            <a:r>
              <a:rPr lang="en-US" sz="3200" dirty="0" smtClean="0"/>
              <a:t>-Population and resource pressures (&gt;</a:t>
            </a:r>
            <a:r>
              <a:rPr lang="en-US" sz="4000" dirty="0" smtClean="0"/>
              <a:t>2100</a:t>
            </a:r>
            <a:r>
              <a:rPr lang="en-US" sz="3200" dirty="0" smtClean="0"/>
              <a:t>AD)</a:t>
            </a:r>
          </a:p>
          <a:p>
            <a:r>
              <a:rPr lang="en-US" sz="3200" dirty="0" smtClean="0"/>
              <a:t>-Large scale habitation, Solar System ecosphere</a:t>
            </a:r>
          </a:p>
          <a:p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C:\Users\Administrator\Dropbox\My Documents\PERBUS1\events-bookings\TEDx-Santa-Cruz\images\ONE\Brunel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1742832"/>
            <a:ext cx="3276600" cy="4200768"/>
          </a:xfrm>
          <a:prstGeom prst="rect">
            <a:avLst/>
          </a:prstGeom>
          <a:noFill/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381000" y="228600"/>
            <a:ext cx="8458200" cy="12192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tabLst/>
              <a:defRPr/>
            </a:pPr>
            <a:r>
              <a:rPr lang="en-US" sz="4000" dirty="0" smtClean="0">
                <a:solidFill>
                  <a:schemeClr val="tx2"/>
                </a:solidFill>
              </a:rPr>
              <a:t>Individual initiative:</a:t>
            </a:r>
            <a:br>
              <a:rPr lang="en-US" sz="4000" dirty="0" smtClean="0">
                <a:solidFill>
                  <a:schemeClr val="tx2"/>
                </a:solidFill>
              </a:rPr>
            </a:br>
            <a:r>
              <a:rPr lang="en-US" sz="4000" dirty="0" err="1" smtClean="0">
                <a:solidFill>
                  <a:schemeClr val="tx2"/>
                </a:solidFill>
              </a:rPr>
              <a:t>Isambard</a:t>
            </a:r>
            <a:r>
              <a:rPr lang="en-US" sz="4000" dirty="0" smtClean="0">
                <a:solidFill>
                  <a:schemeClr val="tx2"/>
                </a:solidFill>
              </a:rPr>
              <a:t> Kingdom Brunel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29400" y="6096000"/>
            <a:ext cx="2514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Credit: Wikimedia Commons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1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ropbox\My Documents\PERBUS1\events-bookings\TEDx-Santa-Cruz\images\ONE\great-easter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762000"/>
            <a:ext cx="7149629" cy="4343400"/>
          </a:xfrm>
          <a:prstGeom prst="rect">
            <a:avLst/>
          </a:prstGeom>
          <a:noFill/>
        </p:spPr>
      </p:pic>
      <p:pic>
        <p:nvPicPr>
          <p:cNvPr id="2050" name="Picture 2" descr="C:\Users\Administrator\Dropbox\My Documents\PERBUS1\events-bookings\TEDx-Santa-Cruz\images\ONE\19th-Century-Innovations\Nott Railway Pass-FRO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1828800"/>
            <a:ext cx="2395538" cy="2676526"/>
          </a:xfrm>
          <a:prstGeom prst="rect">
            <a:avLst/>
          </a:prstGeom>
          <a:noFill/>
        </p:spPr>
      </p:pic>
      <p:pic>
        <p:nvPicPr>
          <p:cNvPr id="4098" name="Picture 2" descr="C:\Users\Administrator\Dropbox\My Documents\PERBUS1\events-bookings\TEDx-Santa-Cruz\images\19th-Century-Innovations\Bristol and Exeter Railway Locomotiv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1828800"/>
            <a:ext cx="5472113" cy="3510800"/>
          </a:xfrm>
          <a:prstGeom prst="rect">
            <a:avLst/>
          </a:prstGeom>
          <a:noFill/>
        </p:spPr>
      </p:pic>
      <p:pic>
        <p:nvPicPr>
          <p:cNvPr id="5124" name="Picture 4" descr="C:\Users\Administrator\Dropbox\My Documents\PERBUS1\events-bookings\TEDx-Santa-Cruz\images\ONE\West-auto-18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276600"/>
            <a:ext cx="3968074" cy="33528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28600" y="6096000"/>
            <a:ext cx="449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Credit: Wikimedia Commons,  Julian Nott, EarlyAmericanAutomobiles.com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2400" y="152400"/>
            <a:ext cx="8991600" cy="762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spc="-100" dirty="0" smtClean="0">
                <a:solidFill>
                  <a:schemeClr val="tx2">
                    <a:satMod val="200000"/>
                  </a:schemeClr>
                </a:solidFill>
                <a:latin typeface="Arial Bold" pitchFamily="34" charset="0"/>
                <a:ea typeface="+mj-ea"/>
                <a:cs typeface="+mj-cs"/>
              </a:rPr>
              <a:t>A r</a:t>
            </a:r>
            <a:r>
              <a:rPr kumimoji="0" lang="en-US" sz="32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Arial Bold" pitchFamily="34" charset="0"/>
                <a:ea typeface="+mj-ea"/>
                <a:cs typeface="+mj-cs"/>
              </a:rPr>
              <a:t>evolution in transportation in the 19</a:t>
            </a:r>
            <a:r>
              <a:rPr kumimoji="0" lang="en-US" sz="3200" b="0" i="0" u="none" strike="noStrike" kern="1200" cap="none" spc="-100" normalizeH="0" baseline="3000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Arial Bold" pitchFamily="34" charset="0"/>
                <a:ea typeface="+mj-ea"/>
                <a:cs typeface="+mj-cs"/>
              </a:rPr>
              <a:t>th</a:t>
            </a:r>
            <a:r>
              <a:rPr kumimoji="0" lang="en-US" sz="32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Arial Bold" pitchFamily="34" charset="0"/>
                <a:ea typeface="+mj-ea"/>
                <a:cs typeface="+mj-cs"/>
              </a:rPr>
              <a:t> Century</a:t>
            </a:r>
            <a:r>
              <a:rPr kumimoji="0" lang="en-US" sz="40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0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400" b="0" i="0" u="none" strike="noStrike" kern="1200" cap="none" spc="-10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ropbox\My Documents\PERBUS1\events-bookings\TEDx-Santa-Cruz\portraits\ElonMusk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81000"/>
            <a:ext cx="5867401" cy="5867400"/>
          </a:xfrm>
          <a:prstGeom prst="rect">
            <a:avLst/>
          </a:prstGeom>
          <a:noFill/>
        </p:spPr>
      </p:pic>
      <p:pic>
        <p:nvPicPr>
          <p:cNvPr id="1027" name="Picture 3" descr="C:\Users\Administrator\Dropbox\My Documents\PERBUS1\events-bookings\TEDx-Santa-Cruz\portraits\elon-musk-tesla-model-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1" y="104707"/>
            <a:ext cx="4724400" cy="3185033"/>
          </a:xfrm>
          <a:prstGeom prst="rect">
            <a:avLst/>
          </a:prstGeom>
          <a:noFill/>
        </p:spPr>
      </p:pic>
      <p:pic>
        <p:nvPicPr>
          <p:cNvPr id="1028" name="Picture 4" descr="C:\Users\Administrator\Dropbox\My Documents\PERBUS1\events-bookings\TEDx-Santa-Cruz\portraits\elon-spacex-mars-featured-1024x4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352800"/>
            <a:ext cx="7277398" cy="3055938"/>
          </a:xfrm>
          <a:prstGeom prst="rect">
            <a:avLst/>
          </a:prstGeom>
          <a:noFill/>
        </p:spPr>
      </p:pic>
      <p:pic>
        <p:nvPicPr>
          <p:cNvPr id="7" name="Picture 2" descr="C:\Users\Administrator\Dropbox\My Documents\PERBUS1\events-bookings\TEDx-Santa-Cruz\portraits\spaceX-Mar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1143000"/>
            <a:ext cx="5086351" cy="3819525"/>
          </a:xfrm>
          <a:prstGeom prst="rect">
            <a:avLst/>
          </a:prstGeom>
          <a:noFill/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6477000" y="304800"/>
            <a:ext cx="2438400" cy="2743200"/>
          </a:xfrm>
          <a:prstGeom prst="rect">
            <a:avLst/>
          </a:prstGeom>
        </p:spPr>
        <p:txBody>
          <a:bodyPr vert="horz" lIns="0" rIns="0">
            <a:noAutofit/>
          </a:bodyPr>
          <a:lstStyle/>
          <a:p>
            <a:pPr indent="-342900">
              <a:spcBef>
                <a:spcPts val="700"/>
              </a:spcBef>
              <a:buClr>
                <a:schemeClr val="tx2"/>
              </a:buClr>
              <a:buSzPct val="95000"/>
              <a:defRPr/>
            </a:pPr>
            <a:r>
              <a:rPr lang="en-US" sz="3600" dirty="0" smtClean="0">
                <a:solidFill>
                  <a:schemeClr val="tx2"/>
                </a:solidFill>
                <a:latin typeface="Arial Bold" pitchFamily="34" charset="0"/>
              </a:rPr>
              <a:t>Individual: </a:t>
            </a:r>
            <a:r>
              <a:rPr lang="en-US" sz="3600" dirty="0" err="1" smtClean="0">
                <a:solidFill>
                  <a:schemeClr val="tx2"/>
                </a:solidFill>
                <a:latin typeface="Arial Bold" pitchFamily="34" charset="0"/>
              </a:rPr>
              <a:t>Elon</a:t>
            </a:r>
            <a:r>
              <a:rPr lang="en-US" sz="3600" dirty="0" smtClean="0">
                <a:solidFill>
                  <a:schemeClr val="tx2"/>
                </a:solidFill>
                <a:latin typeface="Arial Bold" pitchFamily="34" charset="0"/>
              </a:rPr>
              <a:t> Musk</a:t>
            </a:r>
          </a:p>
          <a:p>
            <a:pPr marL="411480" indent="-342900">
              <a:spcBef>
                <a:spcPts val="700"/>
              </a:spcBef>
              <a:buClr>
                <a:schemeClr val="tx2"/>
              </a:buClr>
              <a:buSzPct val="95000"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6488668"/>
            <a:ext cx="8915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Credits: Web Summit, Tesla, </a:t>
            </a:r>
            <a:r>
              <a:rPr lang="en-US" dirty="0" err="1" smtClean="0"/>
              <a:t>SpaceX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457200" y="228600"/>
            <a:ext cx="7620000" cy="8382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tabLst/>
              <a:defRPr/>
            </a:pPr>
            <a:r>
              <a:rPr lang="en-US" sz="4000" dirty="0" smtClean="0">
                <a:solidFill>
                  <a:schemeClr val="tx2"/>
                </a:solidFill>
              </a:rPr>
              <a:t>The Business Plan: 20+ years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1066801"/>
            <a:ext cx="8458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-Team of Damer, </a:t>
            </a:r>
            <a:r>
              <a:rPr lang="en-US" sz="2800" dirty="0" err="1" smtClean="0"/>
              <a:t>Jenniskens</a:t>
            </a:r>
            <a:r>
              <a:rPr lang="en-US" sz="2800" dirty="0" smtClean="0"/>
              <a:t>, Nott, et al. advising-</a:t>
            </a:r>
            <a:r>
              <a:rPr lang="en-US" sz="2800" dirty="0" err="1" smtClean="0"/>
              <a:t>NewSpace</a:t>
            </a:r>
            <a:r>
              <a:rPr lang="en-US" sz="2800" dirty="0" smtClean="0"/>
              <a:t> consortium, governments executing</a:t>
            </a:r>
          </a:p>
          <a:p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457200" y="228600"/>
            <a:ext cx="7620000" cy="8382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tabLst/>
              <a:defRPr/>
            </a:pPr>
            <a:r>
              <a:rPr lang="en-US" sz="4000" dirty="0" smtClean="0">
                <a:solidFill>
                  <a:schemeClr val="tx2"/>
                </a:solidFill>
              </a:rPr>
              <a:t>The Business Plan: 20+ years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1066801"/>
            <a:ext cx="8458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-Team of Damer, </a:t>
            </a:r>
            <a:r>
              <a:rPr lang="en-US" sz="2800" dirty="0" err="1" smtClean="0"/>
              <a:t>Jenniskens</a:t>
            </a:r>
            <a:r>
              <a:rPr lang="en-US" sz="2800" dirty="0" smtClean="0"/>
              <a:t>, Nott, et al. advising-</a:t>
            </a:r>
            <a:r>
              <a:rPr lang="en-US" sz="2800" dirty="0" err="1" smtClean="0"/>
              <a:t>NewSpace</a:t>
            </a:r>
            <a:r>
              <a:rPr lang="en-US" sz="2800" dirty="0" smtClean="0"/>
              <a:t> consortium, governments executing</a:t>
            </a:r>
          </a:p>
          <a:p>
            <a:r>
              <a:rPr lang="en-US" sz="2800" dirty="0" smtClean="0"/>
              <a:t>-“Spiral” development </a:t>
            </a:r>
            <a:r>
              <a:rPr lang="en-US" sz="2800" dirty="0" smtClean="0">
                <a:solidFill>
                  <a:srgbClr val="FF0000"/>
                </a:solidFill>
              </a:rPr>
              <a:t>1-10m$ per year, 10 years:</a:t>
            </a:r>
          </a:p>
          <a:p>
            <a:pPr lvl="1"/>
            <a:r>
              <a:rPr lang="en-US" sz="2800" dirty="0" smtClean="0"/>
              <a:t>2 meter scale prototype: vacuum chamber testing</a:t>
            </a:r>
          </a:p>
          <a:p>
            <a:pPr lvl="1"/>
            <a:r>
              <a:rPr lang="en-US" sz="2800" dirty="0" err="1" smtClean="0"/>
              <a:t>Cubesat</a:t>
            </a:r>
            <a:r>
              <a:rPr lang="en-US" sz="2800" dirty="0" smtClean="0"/>
              <a:t> demonstrator: low earth orbit</a:t>
            </a:r>
          </a:p>
          <a:p>
            <a:pPr lvl="1"/>
            <a:r>
              <a:rPr lang="en-US" sz="2800" dirty="0" smtClean="0"/>
              <a:t>ISS demonstrator: FETCH-1 mission</a:t>
            </a:r>
          </a:p>
          <a:p>
            <a:pPr lvl="1"/>
            <a:r>
              <a:rPr lang="en-US" sz="2800" dirty="0" smtClean="0"/>
              <a:t>FETCH-2 to </a:t>
            </a:r>
            <a:r>
              <a:rPr lang="en-US" sz="2800" dirty="0" err="1" smtClean="0"/>
              <a:t>GeoSat</a:t>
            </a:r>
            <a:r>
              <a:rPr lang="en-US" sz="2800" dirty="0" smtClean="0"/>
              <a:t>, servicing missions</a:t>
            </a:r>
          </a:p>
          <a:p>
            <a:pPr lvl="1"/>
            <a:r>
              <a:rPr lang="en-US" sz="2800" dirty="0" smtClean="0"/>
              <a:t>FETCH-3 to Trojan Object for science</a:t>
            </a:r>
          </a:p>
          <a:p>
            <a:pPr lvl="1"/>
            <a:r>
              <a:rPr lang="en-US" sz="2800" dirty="0" smtClean="0"/>
              <a:t>Recon+SHEPHERD-1 to small asteroid for science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457200" y="228600"/>
            <a:ext cx="7620000" cy="8382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tabLst/>
              <a:defRPr/>
            </a:pPr>
            <a:r>
              <a:rPr lang="en-US" sz="4000" dirty="0" smtClean="0">
                <a:solidFill>
                  <a:schemeClr val="tx2"/>
                </a:solidFill>
              </a:rPr>
              <a:t>The Business Plan: 20+ years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1066801"/>
            <a:ext cx="84582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-Team of Damer, </a:t>
            </a:r>
            <a:r>
              <a:rPr lang="en-US" sz="2800" dirty="0" err="1" smtClean="0"/>
              <a:t>Jenniskens</a:t>
            </a:r>
            <a:r>
              <a:rPr lang="en-US" sz="2800" dirty="0" smtClean="0"/>
              <a:t>, Nott, et al. advising-</a:t>
            </a:r>
            <a:r>
              <a:rPr lang="en-US" sz="2800" dirty="0" err="1" smtClean="0"/>
              <a:t>NewSpace</a:t>
            </a:r>
            <a:r>
              <a:rPr lang="en-US" sz="2800" dirty="0" smtClean="0"/>
              <a:t> consortium, governments executing</a:t>
            </a:r>
          </a:p>
          <a:p>
            <a:r>
              <a:rPr lang="en-US" sz="2800" dirty="0" smtClean="0"/>
              <a:t>-“Spiral” development </a:t>
            </a:r>
            <a:r>
              <a:rPr lang="en-US" sz="2800" dirty="0" smtClean="0">
                <a:solidFill>
                  <a:srgbClr val="FF0000"/>
                </a:solidFill>
              </a:rPr>
              <a:t>1-10m$ per year, 10 years:</a:t>
            </a:r>
          </a:p>
          <a:p>
            <a:pPr lvl="1"/>
            <a:r>
              <a:rPr lang="en-US" sz="2800" dirty="0" smtClean="0"/>
              <a:t>2 meter scale prototype: vacuum chamber testing</a:t>
            </a:r>
          </a:p>
          <a:p>
            <a:pPr lvl="1"/>
            <a:r>
              <a:rPr lang="en-US" sz="2800" dirty="0" err="1" smtClean="0"/>
              <a:t>Cubesat</a:t>
            </a:r>
            <a:r>
              <a:rPr lang="en-US" sz="2800" dirty="0" smtClean="0"/>
              <a:t> demonstrator: low earth orbit</a:t>
            </a:r>
          </a:p>
          <a:p>
            <a:pPr lvl="1"/>
            <a:r>
              <a:rPr lang="en-US" sz="2800" dirty="0" smtClean="0"/>
              <a:t>ISS demonstrator: FETCH-1 mission</a:t>
            </a:r>
          </a:p>
          <a:p>
            <a:pPr lvl="1"/>
            <a:r>
              <a:rPr lang="en-US" sz="2800" dirty="0" smtClean="0"/>
              <a:t>FETCH-2 to </a:t>
            </a:r>
            <a:r>
              <a:rPr lang="en-US" sz="2800" dirty="0" err="1" smtClean="0"/>
              <a:t>GeoSat</a:t>
            </a:r>
            <a:r>
              <a:rPr lang="en-US" sz="2800" dirty="0" smtClean="0"/>
              <a:t>, servicing missions</a:t>
            </a:r>
          </a:p>
          <a:p>
            <a:pPr lvl="1"/>
            <a:r>
              <a:rPr lang="en-US" sz="2800" dirty="0" smtClean="0"/>
              <a:t>FETCH-3 to Trojan Object for science</a:t>
            </a:r>
          </a:p>
          <a:p>
            <a:pPr lvl="1"/>
            <a:r>
              <a:rPr lang="en-US" sz="2800" dirty="0" smtClean="0"/>
              <a:t>Recon+SHEPHERD-1 to small asteroid for science</a:t>
            </a:r>
          </a:p>
          <a:p>
            <a:r>
              <a:rPr lang="en-US" sz="2800" dirty="0" smtClean="0"/>
              <a:t>-“Go for it” development </a:t>
            </a:r>
            <a:r>
              <a:rPr lang="en-US" sz="2800" dirty="0" smtClean="0">
                <a:solidFill>
                  <a:srgbClr val="FF0000"/>
                </a:solidFill>
              </a:rPr>
              <a:t>100m$+/year 10 years:</a:t>
            </a:r>
          </a:p>
          <a:p>
            <a:pPr lvl="1"/>
            <a:r>
              <a:rPr lang="en-US" sz="2800" dirty="0" smtClean="0"/>
              <a:t>SHEPHERD Deep Space &gt; orbit of Mars</a:t>
            </a:r>
          </a:p>
          <a:p>
            <a:pPr lvl="1"/>
            <a:r>
              <a:rPr lang="en-US" sz="2800" dirty="0" smtClean="0"/>
              <a:t>SHEPHERD-Fuel for LEO, </a:t>
            </a:r>
            <a:r>
              <a:rPr lang="en-US" sz="2800" dirty="0" err="1" smtClean="0"/>
              <a:t>CisLunar</a:t>
            </a:r>
            <a:r>
              <a:rPr lang="en-US" sz="2800" dirty="0" smtClean="0"/>
              <a:t>, Mars</a:t>
            </a:r>
          </a:p>
          <a:p>
            <a:pPr lvl="1"/>
            <a:r>
              <a:rPr lang="en-US" sz="2800" dirty="0" smtClean="0"/>
              <a:t>SHEPHERD-Miner and -Bio trials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ropbox\My Documents\PERBUS1\events-bookings\TEDx-Santa-Cruz\images\Bruce-history\HiRez\Bruce-1981-Future-is-N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2400"/>
            <a:ext cx="6901793" cy="6444967"/>
          </a:xfrm>
          <a:prstGeom prst="rect">
            <a:avLst/>
          </a:prstGeom>
          <a:noFill/>
        </p:spPr>
      </p:pic>
      <p:pic>
        <p:nvPicPr>
          <p:cNvPr id="5124" name="Picture 4" descr="C:\Users\Administrator\Dropbox\My Documents\PERBUS1\events-bookings\TEDx-Santa-Cruz\Images-Movies-sources\ONE\Colliers\1954-colliers-mars_hig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0"/>
            <a:ext cx="5334000" cy="6856026"/>
          </a:xfrm>
          <a:prstGeom prst="rect">
            <a:avLst/>
          </a:prstGeom>
          <a:noFill/>
        </p:spPr>
      </p:pic>
      <p:pic>
        <p:nvPicPr>
          <p:cNvPr id="1026" name="Picture 2" descr="C:\Users\Administrator\Dropbox\My Documents\PERBUS1\events-bookings\TEDx-Santa-Cruz\Images-Movies-sources\ONE\Colliers\SHEP-colliers-CAN-get-to-mars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067016" y="0"/>
            <a:ext cx="5348691" cy="68754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763000" cy="914400"/>
          </a:xfrm>
        </p:spPr>
        <p:txBody>
          <a:bodyPr/>
          <a:lstStyle/>
          <a:p>
            <a:r>
              <a:rPr lang="en-US" dirty="0" smtClean="0">
                <a:latin typeface="Arial Bold" pitchFamily="34" charset="0"/>
              </a:rPr>
              <a:t>Thank you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sz="2400" dirty="0"/>
          </a:p>
        </p:txBody>
      </p:sp>
      <p:pic>
        <p:nvPicPr>
          <p:cNvPr id="12" name="Picture 3" descr="C:\Users\Administrator\Dropbox\SHEPHERD-Images-Movies-Documents\Images-FINAL\4-SHEPHERD-Engineering\SHEPHERD-Composit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63616" y="1371600"/>
            <a:ext cx="8423184" cy="2818257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0" y="472440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Contact: </a:t>
            </a:r>
          </a:p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Bruce Damer (DigitalSpace): bdamer@digitalspace.com</a:t>
            </a:r>
          </a:p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Peter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Jenniskens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(SETI Institute): petrus.m.jenniskens@nasa.gov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istrator\Dropbox\My Documents\PERBUS1\events-bookings\TEDx-Santa-Cruz\images\ONE\LowRez\IMG_07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799" y="152400"/>
            <a:ext cx="4629149" cy="6172200"/>
          </a:xfrm>
          <a:prstGeom prst="rect">
            <a:avLst/>
          </a:prstGeom>
          <a:noFill/>
        </p:spPr>
      </p:pic>
      <p:pic>
        <p:nvPicPr>
          <p:cNvPr id="3078" name="Picture 6" descr="C:\Users\Administrator\Dropbox\My Documents\PERBUS1\events-bookings\TEDx-Santa-Cruz\images\ONE\LowRez\IMG_07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533400"/>
            <a:ext cx="4572000" cy="6096000"/>
          </a:xfrm>
          <a:prstGeom prst="rect">
            <a:avLst/>
          </a:prstGeom>
          <a:noFill/>
        </p:spPr>
      </p:pic>
      <p:pic>
        <p:nvPicPr>
          <p:cNvPr id="3083" name="Picture 11" descr="C:\Users\Administrator\Dropbox\My Documents\PERBUS1\events-bookings\TEDx-Santa-Cruz\images\ONE\LowRez\mass-driver-concept-botto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0" y="1295400"/>
            <a:ext cx="10775950" cy="3804157"/>
          </a:xfrm>
          <a:prstGeom prst="rect">
            <a:avLst/>
          </a:prstGeom>
          <a:noFill/>
        </p:spPr>
      </p:pic>
      <p:pic>
        <p:nvPicPr>
          <p:cNvPr id="3077" name="Picture 5" descr="C:\Users\Administrator\Dropbox\My Documents\PERBUS1\events-bookings\TEDx-Santa-Cruz\images\ONE\LowRez\IMG_07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157599"/>
            <a:ext cx="4991799" cy="67004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75804E-7 L -1.21424 0.0004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ropbox\My Documents\PERBUS1\events-bookings\TEDx-Santa-Cruz\images\DS-NASA-work\DSC097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609600"/>
            <a:ext cx="5881159" cy="4648200"/>
          </a:xfrm>
          <a:prstGeom prst="rect">
            <a:avLst/>
          </a:prstGeom>
          <a:noFill/>
        </p:spPr>
      </p:pic>
      <p:pic>
        <p:nvPicPr>
          <p:cNvPr id="6147" name="Picture 3" descr="C:\Users\Administrator\Dropbox\My Documents\PERBUS1\events-bookings\TEDx-Santa-Cruz\images\DS-NASA-work\DSC004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838200"/>
            <a:ext cx="6256113" cy="4495800"/>
          </a:xfrm>
          <a:prstGeom prst="rect">
            <a:avLst/>
          </a:prstGeom>
          <a:noFill/>
        </p:spPr>
      </p:pic>
      <p:pic>
        <p:nvPicPr>
          <p:cNvPr id="6148" name="Picture 4" descr="C:\Users\Administrator\Dropbox\My Documents\PERBUS1\events-bookings\TEDx-Santa-Cruz\images\DS-NASA-work\mdrs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3999" y="1219200"/>
            <a:ext cx="6521227" cy="4419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Dropbox\My Documents\PERBUS1\events-bookings\TEDx-Santa-Cruz\images\DS-NASA-work\Image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4267200" cy="4130053"/>
          </a:xfrm>
          <a:prstGeom prst="rect">
            <a:avLst/>
          </a:prstGeom>
          <a:noFill/>
        </p:spPr>
      </p:pic>
      <p:pic>
        <p:nvPicPr>
          <p:cNvPr id="7171" name="Picture 3" descr="C:\Users\Administrator\Dropbox\My Documents\PERBUS1\events-bookings\TEDx-Santa-Cruz\images\DS-NASA-work\hubble-sim-preview-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381000"/>
            <a:ext cx="5153025" cy="4324499"/>
          </a:xfrm>
          <a:prstGeom prst="rect">
            <a:avLst/>
          </a:prstGeom>
          <a:noFill/>
        </p:spPr>
      </p:pic>
      <p:pic>
        <p:nvPicPr>
          <p:cNvPr id="7172" name="Picture 4" descr="C:\Users\Administrator\Dropbox\My Documents\PERBUS1\events-bookings\TEDx-Santa-Cruz\images\DS-NASA-work\isru-robotics-sim-scenario-FIN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1066800"/>
            <a:ext cx="6250022" cy="4572000"/>
          </a:xfrm>
          <a:prstGeom prst="rect">
            <a:avLst/>
          </a:prstGeom>
          <a:noFill/>
        </p:spPr>
      </p:pic>
      <p:pic>
        <p:nvPicPr>
          <p:cNvPr id="7173" name="Picture 5" descr="C:\Users\Administrator\Dropbox\My Documents\PERBUS1\events-bookings\TEDx-Santa-Cruz\images\DS-NASA-work\dom-mer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2200" y="1371600"/>
            <a:ext cx="5294119" cy="4800600"/>
          </a:xfrm>
          <a:prstGeom prst="rect">
            <a:avLst/>
          </a:prstGeom>
          <a:noFill/>
        </p:spPr>
      </p:pic>
      <p:pic>
        <p:nvPicPr>
          <p:cNvPr id="7174" name="Picture 6" descr="C:\Users\Administrator\Dropbox\My Documents\PERBUS1\events-bookings\TEDx-Santa-Cruz\images\DS-NASA-work\vastsim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5600" y="2743200"/>
            <a:ext cx="5791200" cy="36506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istrator\Dropbox\My Documents\PERBUS1\events-bookings\TEDx-Santa-Cruz\images\DS-NASA-work\07-01-29-damersketch-CROPP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799" y="990600"/>
            <a:ext cx="7426187" cy="4648200"/>
          </a:xfrm>
          <a:prstGeom prst="rect">
            <a:avLst/>
          </a:prstGeom>
          <a:noFill/>
        </p:spPr>
      </p:pic>
      <p:pic>
        <p:nvPicPr>
          <p:cNvPr id="6" name="Picture 2" descr="C:\Users\Administrator\Dropbox\My Documents\PERBUS1\events-bookings\TEDx-Santa-Cruz\images\ONE\popsci-cov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685800"/>
            <a:ext cx="4218476" cy="5105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8573</TotalTime>
  <Words>657</Words>
  <Application>Microsoft Office PowerPoint</Application>
  <PresentationFormat>On-screen Show (4:3)</PresentationFormat>
  <Paragraphs>123</Paragraphs>
  <Slides>58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Metro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Asteroid mining?</vt:lpstr>
      <vt:lpstr>Asteroid mining?</vt:lpstr>
      <vt:lpstr>Terrestrial mining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SHEPHERD: capture &amp; handling</vt:lpstr>
      <vt:lpstr>SHEPHERD: capture &amp; handling</vt:lpstr>
      <vt:lpstr>15-m ø, 0.1 atm balloon (ULD1)</vt:lpstr>
      <vt:lpstr>SHEPHERD: soft structure vs rigid</vt:lpstr>
      <vt:lpstr>Asteroid capture</vt:lpstr>
      <vt:lpstr>Key issue: how to seal enclosure</vt:lpstr>
      <vt:lpstr>Other issues: power generation, thermal management</vt:lpstr>
      <vt:lpstr>Autonomous control LIDAR for proxops</vt:lpstr>
      <vt:lpstr>PowerPoint Presentation</vt:lpstr>
      <vt:lpstr>PowerPoint Presentation</vt:lpstr>
      <vt:lpstr>Types of targets, missions  </vt:lpstr>
      <vt:lpstr>Lunar Orbit Delivery for Science  </vt:lpstr>
      <vt:lpstr>Economic low-hanging fruit: Volatiles  </vt:lpstr>
      <vt:lpstr>PowerPoint Presentation</vt:lpstr>
      <vt:lpstr>PowerPoint Presentation</vt:lpstr>
      <vt:lpstr>Biospheres for harvesting consumables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origins and future of life in space </dc:title>
  <dc:creator>Administrator</dc:creator>
  <cp:lastModifiedBy>Bruce Damer</cp:lastModifiedBy>
  <cp:revision>336</cp:revision>
  <dcterms:created xsi:type="dcterms:W3CDTF">2006-08-16T00:00:00Z</dcterms:created>
  <dcterms:modified xsi:type="dcterms:W3CDTF">2015-08-21T22:47:54Z</dcterms:modified>
</cp:coreProperties>
</file>